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Dosis"/>
      <p:regular r:id="rId20"/>
      <p:bold r:id="rId21"/>
    </p:embeddedFont>
    <p:embeddedFont>
      <p:font typeface="Montserrat"/>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iRN2ZMgiXmC0U/T9vEZdd+GXA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Dosis-regular.fntdata"/><Relationship Id="rId22" Type="http://schemas.openxmlformats.org/officeDocument/2006/relationships/font" Target="fonts/Montserrat-regular.fntdata"/><Relationship Id="rId21" Type="http://schemas.openxmlformats.org/officeDocument/2006/relationships/font" Target="fonts/Dosis-bold.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Montserrat-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65f130b85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g265f130b85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697a80b29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2697a80b29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697a80b294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2697a80b294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78721ff6f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 name="Google Shape;133;g2678721ff6f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678721ff6f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 name="Google Shape;139;g2678721ff6f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97a80b294_0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2697a80b294_0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97a80b294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g2697a80b294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5f130b859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265f130b859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6454c0e9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g266454c0e9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5f130b859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265f130b859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78721ff6f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2678721ff6f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97a80b29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g2697a80b29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97a80b294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g2697a80b294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65f130b859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265f130b859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697a80b294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g2697a80b294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kaggle.com/datasets/subhamjain/loan-prediction-based-on-customer-behavio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mcikalmerdeka/Dacke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g265f130b859_0_0"/>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65" name="Google Shape;65;g265f130b859_0_0"/>
          <p:cNvSpPr txBox="1"/>
          <p:nvPr/>
        </p:nvSpPr>
        <p:spPr>
          <a:xfrm>
            <a:off x="410617" y="997149"/>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Homework</a:t>
            </a:r>
            <a:endParaRPr b="0" i="0" sz="1400" u="none" cap="none" strike="noStrike">
              <a:solidFill>
                <a:schemeClr val="lt1"/>
              </a:solidFill>
              <a:latin typeface="Arial"/>
              <a:ea typeface="Arial"/>
              <a:cs typeface="Arial"/>
              <a:sym typeface="Arial"/>
            </a:endParaRPr>
          </a:p>
        </p:txBody>
      </p:sp>
      <p:sp>
        <p:nvSpPr>
          <p:cNvPr id="66" name="Google Shape;66;g265f130b859_0_0"/>
          <p:cNvSpPr txBox="1"/>
          <p:nvPr/>
        </p:nvSpPr>
        <p:spPr>
          <a:xfrm>
            <a:off x="410636" y="2134225"/>
            <a:ext cx="7406100" cy="39867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Final Project - Stage </a:t>
            </a:r>
            <a:r>
              <a:rPr lang="en-US" sz="3200">
                <a:solidFill>
                  <a:schemeClr val="lt1"/>
                </a:solidFill>
                <a:latin typeface="Montserrat"/>
                <a:ea typeface="Montserrat"/>
                <a:cs typeface="Montserrat"/>
                <a:sym typeface="Montserrat"/>
              </a:rPr>
              <a:t>3</a:t>
            </a:r>
            <a:endParaRPr b="0" i="0" sz="32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t/>
            </a:r>
            <a:endParaRPr b="0" i="0" sz="32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Kelompok 3</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1. Muhammad Cikal Merdeka</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2. Maulana Rifan Haditama</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3. Maulana Ibrahim</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4. Maria Meidiana Siahaan</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5. Revita Rahmadini</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6. Nugraha Eddy Wijayanto</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7. Mochamad Ali Mustofa</a:t>
            </a:r>
            <a:endParaRPr b="0" i="0" sz="3400" u="none" cap="none" strike="noStrike">
              <a:solidFill>
                <a:schemeClr val="lt1"/>
              </a:solidFill>
              <a:latin typeface="Montserrat"/>
              <a:ea typeface="Montserrat"/>
              <a:cs typeface="Montserrat"/>
              <a:sym typeface="Montserrat"/>
            </a:endParaRPr>
          </a:p>
        </p:txBody>
      </p:sp>
      <p:cxnSp>
        <p:nvCxnSpPr>
          <p:cNvPr id="67" name="Google Shape;67;g265f130b859_0_0"/>
          <p:cNvCxnSpPr/>
          <p:nvPr/>
        </p:nvCxnSpPr>
        <p:spPr>
          <a:xfrm>
            <a:off x="506494" y="18136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697a80b294_0_26"/>
          <p:cNvSpPr txBox="1"/>
          <p:nvPr/>
        </p:nvSpPr>
        <p:spPr>
          <a:xfrm>
            <a:off x="1285500" y="1530175"/>
            <a:ext cx="9872100" cy="52149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None/>
            </a:pPr>
            <a:r>
              <a:rPr lang="en-US" sz="1600">
                <a:solidFill>
                  <a:schemeClr val="dk1"/>
                </a:solidFill>
              </a:rPr>
              <a:t>E. Hyperparameter Tuning</a:t>
            </a:r>
            <a:endParaRPr sz="1600">
              <a:solidFill>
                <a:schemeClr val="dk1"/>
              </a:solidFill>
            </a:endParaRPr>
          </a:p>
          <a:p>
            <a:pPr indent="457200" lvl="0" marL="0" marR="0" rtl="0" algn="just">
              <a:lnSpc>
                <a:spcPct val="165000"/>
              </a:lnSpc>
              <a:spcBef>
                <a:spcPts val="0"/>
              </a:spcBef>
              <a:spcAft>
                <a:spcPts val="0"/>
              </a:spcAft>
              <a:buNone/>
            </a:pPr>
            <a:r>
              <a:rPr lang="en-US" sz="1600">
                <a:solidFill>
                  <a:schemeClr val="dk1"/>
                </a:solidFill>
              </a:rPr>
              <a:t>Parameter terbaik dicari menggunakan teknik Grid Search, dimana kami menggunakan beberapa parameter acak untuk diterapkan dengan alasan untuk menemukan parameter terbaik dari model, yakni sebagai berikut:</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‘criterion': 'entropy',</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 'max_depth': 52,</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 'max_features': 'auto',</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 'min_samples_leaf': 1,</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 'min_samples_split': 2,</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 'splitter': 'best'</a:t>
            </a:r>
            <a:endParaRPr sz="1600">
              <a:solidFill>
                <a:schemeClr val="dk1"/>
              </a:solidFill>
            </a:endParaRPr>
          </a:p>
          <a:p>
            <a:pPr indent="0" lvl="0" marL="0" marR="0" rtl="0" algn="l">
              <a:lnSpc>
                <a:spcPct val="165000"/>
              </a:lnSpc>
              <a:spcBef>
                <a:spcPts val="0"/>
              </a:spcBef>
              <a:spcAft>
                <a:spcPts val="0"/>
              </a:spcAft>
              <a:buNone/>
            </a:pPr>
            <a:r>
              <a:rPr lang="en-US" sz="1600">
                <a:solidFill>
                  <a:schemeClr val="dk1"/>
                </a:solidFill>
              </a:rPr>
              <a:t>Parameter diatas akan diterapkan kedalam model Decision Tree untuk meningkatkan performa dari model yang dibangun</a:t>
            </a:r>
            <a:endParaRPr sz="1600">
              <a:solidFill>
                <a:schemeClr val="dk1"/>
              </a:solidFill>
            </a:endParaRPr>
          </a:p>
          <a:p>
            <a:pPr indent="0" lvl="0" marL="0" marR="0" rtl="0" algn="l">
              <a:lnSpc>
                <a:spcPct val="165000"/>
              </a:lnSpc>
              <a:spcBef>
                <a:spcPts val="0"/>
              </a:spcBef>
              <a:spcAft>
                <a:spcPts val="0"/>
              </a:spcAft>
              <a:buNone/>
            </a:pPr>
            <a:r>
              <a:t/>
            </a:r>
            <a:endParaRPr sz="1600">
              <a:solidFill>
                <a:schemeClr val="dk1"/>
              </a:solidFill>
            </a:endParaRPr>
          </a:p>
        </p:txBody>
      </p:sp>
      <p:sp>
        <p:nvSpPr>
          <p:cNvPr id="123" name="Google Shape;123;g2697a80b294_0_26"/>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1. </a:t>
            </a:r>
            <a:r>
              <a:rPr b="1" lang="en-US" sz="3200">
                <a:solidFill>
                  <a:srgbClr val="0198A3"/>
                </a:solidFill>
                <a:latin typeface="Montserrat"/>
                <a:ea typeface="Montserrat"/>
                <a:cs typeface="Montserrat"/>
                <a:sym typeface="Montserrat"/>
              </a:rPr>
              <a:t>Modelling</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697a80b294_0_32"/>
          <p:cNvSpPr txBox="1"/>
          <p:nvPr/>
        </p:nvSpPr>
        <p:spPr>
          <a:xfrm>
            <a:off x="1285500" y="1530175"/>
            <a:ext cx="9872100" cy="11514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None/>
            </a:pPr>
            <a:r>
              <a:rPr lang="en-US" sz="1600">
                <a:solidFill>
                  <a:schemeClr val="dk1"/>
                </a:solidFill>
              </a:rPr>
              <a:t>E. Hyperparameter Tuning</a:t>
            </a:r>
            <a:endParaRPr sz="1600">
              <a:solidFill>
                <a:schemeClr val="dk1"/>
              </a:solidFill>
            </a:endParaRPr>
          </a:p>
          <a:p>
            <a:pPr indent="0" lvl="0" marL="0" marR="0" rtl="0" algn="l">
              <a:lnSpc>
                <a:spcPct val="165000"/>
              </a:lnSpc>
              <a:spcBef>
                <a:spcPts val="0"/>
              </a:spcBef>
              <a:spcAft>
                <a:spcPts val="0"/>
              </a:spcAft>
              <a:buNone/>
            </a:pPr>
            <a:r>
              <a:rPr lang="en-US" sz="1600">
                <a:solidFill>
                  <a:schemeClr val="dk1"/>
                </a:solidFill>
              </a:rPr>
              <a:t>	Berikut adalah hasil pengujian model apabila dilihat dari perbedaan min_sample_leafnya </a:t>
            </a:r>
            <a:endParaRPr sz="1600">
              <a:solidFill>
                <a:schemeClr val="dk1"/>
              </a:solidFill>
            </a:endParaRPr>
          </a:p>
          <a:p>
            <a:pPr indent="0" lvl="0" marL="0" marR="0" rtl="0" algn="l">
              <a:lnSpc>
                <a:spcPct val="165000"/>
              </a:lnSpc>
              <a:spcBef>
                <a:spcPts val="0"/>
              </a:spcBef>
              <a:spcAft>
                <a:spcPts val="0"/>
              </a:spcAft>
              <a:buNone/>
            </a:pPr>
            <a:r>
              <a:t/>
            </a:r>
            <a:endParaRPr sz="1600">
              <a:solidFill>
                <a:schemeClr val="dk1"/>
              </a:solidFill>
            </a:endParaRPr>
          </a:p>
        </p:txBody>
      </p:sp>
      <p:sp>
        <p:nvSpPr>
          <p:cNvPr id="129" name="Google Shape;129;g2697a80b294_0_32"/>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1. </a:t>
            </a:r>
            <a:r>
              <a:rPr b="1" lang="en-US" sz="3200">
                <a:solidFill>
                  <a:srgbClr val="0198A3"/>
                </a:solidFill>
                <a:latin typeface="Montserrat"/>
                <a:ea typeface="Montserrat"/>
                <a:cs typeface="Montserrat"/>
                <a:sym typeface="Montserrat"/>
              </a:rPr>
              <a:t>Modelling</a:t>
            </a:r>
            <a:endParaRPr b="1" i="0" sz="3200" u="none" cap="none" strike="noStrike">
              <a:solidFill>
                <a:srgbClr val="0198A3"/>
              </a:solidFill>
              <a:latin typeface="Montserrat"/>
              <a:ea typeface="Montserrat"/>
              <a:cs typeface="Montserrat"/>
              <a:sym typeface="Montserrat"/>
            </a:endParaRPr>
          </a:p>
        </p:txBody>
      </p:sp>
      <p:pic>
        <p:nvPicPr>
          <p:cNvPr id="130" name="Google Shape;130;g2697a80b294_0_32"/>
          <p:cNvPicPr preferRelativeResize="0"/>
          <p:nvPr/>
        </p:nvPicPr>
        <p:blipFill>
          <a:blip r:embed="rId3">
            <a:alphaModFix/>
          </a:blip>
          <a:stretch>
            <a:fillRect/>
          </a:stretch>
        </p:blipFill>
        <p:spPr>
          <a:xfrm>
            <a:off x="3592250" y="2385475"/>
            <a:ext cx="5258602" cy="38716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g2678721ff6f_0_23"/>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2. Feature </a:t>
            </a:r>
            <a:r>
              <a:rPr b="1" lang="en-US" sz="3200">
                <a:solidFill>
                  <a:srgbClr val="0198A3"/>
                </a:solidFill>
                <a:latin typeface="Montserrat"/>
                <a:ea typeface="Montserrat"/>
                <a:cs typeface="Montserrat"/>
                <a:sym typeface="Montserrat"/>
              </a:rPr>
              <a:t>Importance</a:t>
            </a:r>
            <a:endParaRPr b="1" i="0" sz="3200" u="none" cap="none" strike="noStrike">
              <a:solidFill>
                <a:srgbClr val="0198A3"/>
              </a:solidFill>
              <a:latin typeface="Montserrat"/>
              <a:ea typeface="Montserrat"/>
              <a:cs typeface="Montserrat"/>
              <a:sym typeface="Montserrat"/>
            </a:endParaRPr>
          </a:p>
        </p:txBody>
      </p:sp>
      <p:pic>
        <p:nvPicPr>
          <p:cNvPr id="136" name="Google Shape;136;g2678721ff6f_0_23"/>
          <p:cNvPicPr preferRelativeResize="0"/>
          <p:nvPr/>
        </p:nvPicPr>
        <p:blipFill>
          <a:blip r:embed="rId3">
            <a:alphaModFix/>
          </a:blip>
          <a:stretch>
            <a:fillRect/>
          </a:stretch>
        </p:blipFill>
        <p:spPr>
          <a:xfrm>
            <a:off x="2144213" y="1347217"/>
            <a:ext cx="7903578" cy="527155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678721ff6f_0_29"/>
          <p:cNvSpPr txBox="1"/>
          <p:nvPr/>
        </p:nvSpPr>
        <p:spPr>
          <a:xfrm>
            <a:off x="1285500" y="1530175"/>
            <a:ext cx="9872100" cy="1964100"/>
          </a:xfrm>
          <a:prstGeom prst="rect">
            <a:avLst/>
          </a:prstGeom>
          <a:noFill/>
          <a:ln>
            <a:noFill/>
          </a:ln>
        </p:spPr>
        <p:txBody>
          <a:bodyPr anchorCtr="0" anchor="t" bIns="45700" lIns="91425" spcFirstLastPara="1" rIns="91425" wrap="square" tIns="45700">
            <a:spAutoFit/>
          </a:bodyPr>
          <a:lstStyle/>
          <a:p>
            <a:pPr indent="457200" lvl="0" marL="0" marR="0" rtl="0" algn="just">
              <a:lnSpc>
                <a:spcPct val="165000"/>
              </a:lnSpc>
              <a:spcBef>
                <a:spcPts val="0"/>
              </a:spcBef>
              <a:spcAft>
                <a:spcPts val="0"/>
              </a:spcAft>
              <a:buNone/>
            </a:pPr>
            <a:r>
              <a:rPr lang="en-US" sz="1600">
                <a:solidFill>
                  <a:schemeClr val="dk1"/>
                </a:solidFill>
              </a:rPr>
              <a:t>Insight yang diperoleh dari model loan prediction berdasarkan perilaku pelanggan menunjukkan bahwa terdapat lima fitur yang memiliki kontribusi paling besar terhadap hasil prediksi. Fitur-fitur tersebut adalah Kota (City), Rasio Pendapatan terhadap Usia (Income_Age_Ratio), Pendapatan (Income), Rasio Pengalaman terhadap Usia (Experience_Age_Ratio), dan Negara Bagian (State).</a:t>
            </a:r>
            <a:endParaRPr sz="1600">
              <a:solidFill>
                <a:schemeClr val="dk1"/>
              </a:solidFill>
            </a:endParaRPr>
          </a:p>
          <a:p>
            <a:pPr indent="457200" lvl="0" marL="0" marR="0" rtl="0" algn="just">
              <a:lnSpc>
                <a:spcPct val="165000"/>
              </a:lnSpc>
              <a:spcBef>
                <a:spcPts val="0"/>
              </a:spcBef>
              <a:spcAft>
                <a:spcPts val="0"/>
              </a:spcAft>
              <a:buNone/>
            </a:pPr>
            <a:r>
              <a:t/>
            </a:r>
            <a:endParaRPr sz="1600">
              <a:solidFill>
                <a:schemeClr val="dk1"/>
              </a:solidFill>
            </a:endParaRPr>
          </a:p>
        </p:txBody>
      </p:sp>
      <p:sp>
        <p:nvSpPr>
          <p:cNvPr id="142" name="Google Shape;142;g2678721ff6f_0_29"/>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2. Feature </a:t>
            </a:r>
            <a:r>
              <a:rPr b="1" lang="en-US" sz="3200">
                <a:solidFill>
                  <a:srgbClr val="0198A3"/>
                </a:solidFill>
                <a:latin typeface="Montserrat"/>
                <a:ea typeface="Montserrat"/>
                <a:cs typeface="Montserrat"/>
                <a:sym typeface="Montserrat"/>
              </a:rPr>
              <a:t>Importance</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697a80b294_0_41"/>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2. Feature </a:t>
            </a:r>
            <a:r>
              <a:rPr b="1" lang="en-US" sz="3200">
                <a:solidFill>
                  <a:srgbClr val="0198A3"/>
                </a:solidFill>
                <a:latin typeface="Montserrat"/>
                <a:ea typeface="Montserrat"/>
                <a:cs typeface="Montserrat"/>
                <a:sym typeface="Montserrat"/>
              </a:rPr>
              <a:t>Importance</a:t>
            </a:r>
            <a:endParaRPr b="1" i="0" sz="3200" u="none" cap="none" strike="noStrike">
              <a:solidFill>
                <a:srgbClr val="0198A3"/>
              </a:solidFill>
              <a:latin typeface="Montserrat"/>
              <a:ea typeface="Montserrat"/>
              <a:cs typeface="Montserrat"/>
              <a:sym typeface="Montserrat"/>
            </a:endParaRPr>
          </a:p>
        </p:txBody>
      </p:sp>
      <p:sp>
        <p:nvSpPr>
          <p:cNvPr id="148" name="Google Shape;148;g2697a80b294_0_41"/>
          <p:cNvSpPr txBox="1"/>
          <p:nvPr/>
        </p:nvSpPr>
        <p:spPr>
          <a:xfrm>
            <a:off x="1285500" y="1530175"/>
            <a:ext cx="9872100" cy="3995700"/>
          </a:xfrm>
          <a:prstGeom prst="rect">
            <a:avLst/>
          </a:prstGeom>
          <a:noFill/>
          <a:ln>
            <a:noFill/>
          </a:ln>
        </p:spPr>
        <p:txBody>
          <a:bodyPr anchorCtr="0" anchor="t" bIns="45700" lIns="91425" spcFirstLastPara="1" rIns="91425" wrap="square" tIns="45700">
            <a:spAutoFit/>
          </a:bodyPr>
          <a:lstStyle/>
          <a:p>
            <a:pPr indent="0" lvl="0" marL="0" rtl="0" algn="just">
              <a:lnSpc>
                <a:spcPct val="165000"/>
              </a:lnSpc>
              <a:spcBef>
                <a:spcPts val="0"/>
              </a:spcBef>
              <a:spcAft>
                <a:spcPts val="0"/>
              </a:spcAft>
              <a:buNone/>
            </a:pPr>
            <a:r>
              <a:rPr lang="en-US" sz="1600">
                <a:solidFill>
                  <a:schemeClr val="dk1"/>
                </a:solidFill>
              </a:rPr>
              <a:t>Berikut adalah beberapa rekomendasi tindakan yang diambil berdasarkan insight yang didapat</a:t>
            </a:r>
            <a:endParaRPr sz="1600">
              <a:solidFill>
                <a:schemeClr val="dk1"/>
              </a:solidFill>
            </a:endParaRPr>
          </a:p>
          <a:p>
            <a:pPr indent="-330200" lvl="0" marL="457200" rtl="0" algn="just">
              <a:lnSpc>
                <a:spcPct val="165000"/>
              </a:lnSpc>
              <a:spcBef>
                <a:spcPts val="0"/>
              </a:spcBef>
              <a:spcAft>
                <a:spcPts val="0"/>
              </a:spcAft>
              <a:buClr>
                <a:schemeClr val="dk1"/>
              </a:buClr>
              <a:buSzPts val="1600"/>
              <a:buChar char="●"/>
            </a:pPr>
            <a:r>
              <a:rPr lang="en-US" sz="1600">
                <a:solidFill>
                  <a:schemeClr val="dk1"/>
                </a:solidFill>
              </a:rPr>
              <a:t>Segmentasi Pelanggan: Menggunakan informasi tentang kota, negara bagian, dan fitur lainnya untuk melakukan segmentasi pelanggan. Dengan demikian, bank atau lembaga peminjam dapat mengidentifikasi kelompok pelanggan yang memiliki profil risiko yang serupa atau kebutuhan yang serupa, dan menyesuaikan strategi pemasaran atau penawaran layanan sesuai dengan segmentasi tersebut.</a:t>
            </a:r>
            <a:endParaRPr sz="1600">
              <a:solidFill>
                <a:schemeClr val="dk1"/>
              </a:solidFill>
            </a:endParaRPr>
          </a:p>
          <a:p>
            <a:pPr indent="-330200" lvl="0" marL="457200" rtl="0" algn="just">
              <a:lnSpc>
                <a:spcPct val="165000"/>
              </a:lnSpc>
              <a:spcBef>
                <a:spcPts val="0"/>
              </a:spcBef>
              <a:spcAft>
                <a:spcPts val="0"/>
              </a:spcAft>
              <a:buClr>
                <a:schemeClr val="dk1"/>
              </a:buClr>
              <a:buSzPts val="1600"/>
              <a:buChar char="●"/>
            </a:pPr>
            <a:r>
              <a:rPr lang="en-US" sz="1600">
                <a:solidFill>
                  <a:schemeClr val="dk1"/>
                </a:solidFill>
              </a:rPr>
              <a:t>Penilaian Risiko: Fitur-fitur seperti rasio pendapatan terhadap usia dan rasio pengalaman terhadap usia bisa memberikan wawasan tentang stabilitas keuangan dan tingkat pengalaman pelanggan. Bank atau lembaga peminjam dapat menggunakan informasi ini untuk menilai risiko peminjaman kepada pelanggan yang memiliki profil keuangan yang lebih stabil atau lebih berpengalaman.</a:t>
            </a:r>
            <a:endParaRPr sz="1600">
              <a:solidFill>
                <a:schemeClr val="dk1"/>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2697a80b294_0_48"/>
          <p:cNvSpPr txBox="1"/>
          <p:nvPr/>
        </p:nvSpPr>
        <p:spPr>
          <a:xfrm>
            <a:off x="1285500" y="1530175"/>
            <a:ext cx="9872100" cy="3589500"/>
          </a:xfrm>
          <a:prstGeom prst="rect">
            <a:avLst/>
          </a:prstGeom>
          <a:noFill/>
          <a:ln>
            <a:noFill/>
          </a:ln>
        </p:spPr>
        <p:txBody>
          <a:bodyPr anchorCtr="0" anchor="t" bIns="45700" lIns="91425" spcFirstLastPara="1" rIns="91425" wrap="square" tIns="45700">
            <a:spAutoFit/>
          </a:bodyPr>
          <a:lstStyle/>
          <a:p>
            <a:pPr indent="-330200" lvl="0" marL="457200" rtl="0" algn="just">
              <a:lnSpc>
                <a:spcPct val="165000"/>
              </a:lnSpc>
              <a:spcBef>
                <a:spcPts val="0"/>
              </a:spcBef>
              <a:spcAft>
                <a:spcPts val="0"/>
              </a:spcAft>
              <a:buClr>
                <a:schemeClr val="dk1"/>
              </a:buClr>
              <a:buSzPts val="1600"/>
              <a:buChar char="●"/>
            </a:pPr>
            <a:r>
              <a:rPr lang="en-US" sz="1600">
                <a:solidFill>
                  <a:schemeClr val="dk1"/>
                </a:solidFill>
              </a:rPr>
              <a:t>Penyesuaian Kebijakan Peminjaman: Berdasarkan kontribusi fitur-fitur tertentu terhadap prediksi, bank atau lembaga peminjam dapat menyesuaikan kebijakan peminjaman mereka. Misalnya, mereka bisa memberikan penawaran khusus kepada pelanggan yang tinggal di kota atau negara bagian tertentu, atau memberikan syarat peminjaman yang berbeda berdasarkan tingkat pendapatan atau pengalaman pelanggan.</a:t>
            </a:r>
            <a:endParaRPr sz="1600">
              <a:solidFill>
                <a:schemeClr val="dk1"/>
              </a:solidFill>
            </a:endParaRPr>
          </a:p>
          <a:p>
            <a:pPr indent="-330200" lvl="0" marL="457200" rtl="0" algn="just">
              <a:lnSpc>
                <a:spcPct val="165000"/>
              </a:lnSpc>
              <a:spcBef>
                <a:spcPts val="0"/>
              </a:spcBef>
              <a:spcAft>
                <a:spcPts val="0"/>
              </a:spcAft>
              <a:buClr>
                <a:schemeClr val="dk1"/>
              </a:buClr>
              <a:buSzPts val="1600"/>
              <a:buChar char="●"/>
            </a:pPr>
            <a:r>
              <a:rPr lang="en-US" sz="1600">
                <a:solidFill>
                  <a:schemeClr val="dk1"/>
                </a:solidFill>
              </a:rPr>
              <a:t>Penyaringan Aplikasi: Dengan mempertimbangkan fitur-fitur yang signifikan, bank atau lembaga peminjam dapat meningkatkan proses penyaringan aplikasi. Mereka dapat memberikan prioritas kepada aplikasi dari pelanggan yang memiliki profil yang dianggap lebih rendah risikonya berdasarkan fitur-fitur seperti pendapatan, pengalaman, dan sebagainya.</a:t>
            </a:r>
            <a:endParaRPr sz="1600">
              <a:solidFill>
                <a:schemeClr val="dk1"/>
              </a:solidFill>
            </a:endParaRPr>
          </a:p>
        </p:txBody>
      </p:sp>
      <p:sp>
        <p:nvSpPr>
          <p:cNvPr id="154" name="Google Shape;154;g2697a80b294_0_48"/>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2. Feature </a:t>
            </a:r>
            <a:r>
              <a:rPr b="1" lang="en-US" sz="3200">
                <a:solidFill>
                  <a:srgbClr val="0198A3"/>
                </a:solidFill>
                <a:latin typeface="Montserrat"/>
                <a:ea typeface="Montserrat"/>
                <a:cs typeface="Montserrat"/>
                <a:sym typeface="Montserrat"/>
              </a:rPr>
              <a:t>Importance</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65f130b859_0_58"/>
          <p:cNvSpPr txBox="1"/>
          <p:nvPr/>
        </p:nvSpPr>
        <p:spPr>
          <a:xfrm>
            <a:off x="1041725" y="1887700"/>
            <a:ext cx="10533000" cy="908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Loan Prediction Based on Customer Behavior</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sng" cap="none" strike="noStrike">
                <a:solidFill>
                  <a:schemeClr val="hlink"/>
                </a:solidFill>
                <a:latin typeface="Dosis"/>
                <a:ea typeface="Dosis"/>
                <a:cs typeface="Dosis"/>
                <a:sym typeface="Dosis"/>
                <a:hlinkClick r:id="rId3"/>
              </a:rPr>
              <a:t>https://www.kaggle.com/datasets/subhamjain/loan-prediction-based-on-customer-behavior</a:t>
            </a:r>
            <a:endParaRPr b="0" i="0" sz="3000" u="none" cap="none" strike="noStrike">
              <a:solidFill>
                <a:schemeClr val="dk1"/>
              </a:solidFill>
              <a:latin typeface="Arial"/>
              <a:ea typeface="Arial"/>
              <a:cs typeface="Arial"/>
              <a:sym typeface="Arial"/>
            </a:endParaRPr>
          </a:p>
        </p:txBody>
      </p:sp>
      <p:sp>
        <p:nvSpPr>
          <p:cNvPr id="73" name="Google Shape;73;g265f130b859_0_58"/>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Dataset</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66454c0e98_0_0"/>
          <p:cNvSpPr txBox="1"/>
          <p:nvPr/>
        </p:nvSpPr>
        <p:spPr>
          <a:xfrm>
            <a:off x="1041725" y="1887700"/>
            <a:ext cx="10533000" cy="908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Dackers Final Poject Repository</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sng" cap="none" strike="noStrike">
                <a:solidFill>
                  <a:schemeClr val="hlink"/>
                </a:solidFill>
                <a:latin typeface="Dosis"/>
                <a:ea typeface="Dosis"/>
                <a:cs typeface="Dosis"/>
                <a:sym typeface="Dosis"/>
                <a:hlinkClick r:id="rId3"/>
              </a:rPr>
              <a:t>https://github.com/mcikalmerdeka/Dackers</a:t>
            </a:r>
            <a:r>
              <a:rPr b="0" i="0" lang="en-US" sz="2000" u="none" cap="none" strike="noStrike">
                <a:solidFill>
                  <a:schemeClr val="dk1"/>
                </a:solidFill>
                <a:latin typeface="Dosis"/>
                <a:ea typeface="Dosis"/>
                <a:cs typeface="Dosis"/>
                <a:sym typeface="Dosis"/>
              </a:rPr>
              <a:t> </a:t>
            </a:r>
            <a:endParaRPr b="0" i="0" sz="3000" u="none" cap="none" strike="noStrike">
              <a:solidFill>
                <a:schemeClr val="dk1"/>
              </a:solidFill>
              <a:latin typeface="Arial"/>
              <a:ea typeface="Arial"/>
              <a:cs typeface="Arial"/>
              <a:sym typeface="Arial"/>
            </a:endParaRPr>
          </a:p>
        </p:txBody>
      </p:sp>
      <p:sp>
        <p:nvSpPr>
          <p:cNvPr id="79" name="Google Shape;79;g266454c0e98_0_0"/>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GitHub Repository</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65f130b859_0_139"/>
          <p:cNvSpPr txBox="1"/>
          <p:nvPr/>
        </p:nvSpPr>
        <p:spPr>
          <a:xfrm>
            <a:off x="1669500" y="3136500"/>
            <a:ext cx="9561300" cy="585000"/>
          </a:xfrm>
          <a:prstGeom prst="rect">
            <a:avLst/>
          </a:prstGeom>
          <a:noFill/>
          <a:ln>
            <a:noFill/>
          </a:ln>
        </p:spPr>
        <p:txBody>
          <a:bodyPr anchorCtr="0" anchor="ctr" bIns="45700" lIns="91425" spcFirstLastPara="1" rIns="91425" wrap="square" tIns="45700">
            <a:noAutofit/>
          </a:bodyPr>
          <a:lstStyle/>
          <a:p>
            <a:pPr indent="0" lvl="0" marL="0" marR="0" rtl="0" algn="ctr">
              <a:lnSpc>
                <a:spcPct val="103125"/>
              </a:lnSpc>
              <a:spcBef>
                <a:spcPts val="0"/>
              </a:spcBef>
              <a:spcAft>
                <a:spcPts val="0"/>
              </a:spcAft>
              <a:buClr>
                <a:srgbClr val="000000"/>
              </a:buClr>
              <a:buSzPts val="3200"/>
              <a:buFont typeface="Arial"/>
              <a:buNone/>
            </a:pPr>
            <a:r>
              <a:rPr b="1" i="0" lang="en-US" sz="3700" u="none" cap="none" strike="noStrike">
                <a:solidFill>
                  <a:srgbClr val="0198A3"/>
                </a:solidFill>
                <a:latin typeface="Montserrat"/>
                <a:ea typeface="Montserrat"/>
                <a:cs typeface="Montserrat"/>
                <a:sym typeface="Montserrat"/>
              </a:rPr>
              <a:t>STAGE </a:t>
            </a:r>
            <a:r>
              <a:rPr b="1" lang="en-US" sz="3700">
                <a:solidFill>
                  <a:srgbClr val="0198A3"/>
                </a:solidFill>
                <a:latin typeface="Montserrat"/>
                <a:ea typeface="Montserrat"/>
                <a:cs typeface="Montserrat"/>
                <a:sym typeface="Montserrat"/>
              </a:rPr>
              <a:t>3</a:t>
            </a:r>
            <a:endParaRPr b="1" i="0" sz="3700" u="none" cap="none" strike="noStrike">
              <a:solidFill>
                <a:srgbClr val="0198A3"/>
              </a:solidFill>
              <a:latin typeface="Montserrat"/>
              <a:ea typeface="Montserrat"/>
              <a:cs typeface="Montserrat"/>
              <a:sym typeface="Montserrat"/>
            </a:endParaRPr>
          </a:p>
          <a:p>
            <a:pPr indent="0" lvl="0" marL="0" marR="0" rtl="0" algn="ctr">
              <a:lnSpc>
                <a:spcPct val="103125"/>
              </a:lnSpc>
              <a:spcBef>
                <a:spcPts val="0"/>
              </a:spcBef>
              <a:spcAft>
                <a:spcPts val="0"/>
              </a:spcAft>
              <a:buClr>
                <a:srgbClr val="000000"/>
              </a:buClr>
              <a:buSzPts val="3200"/>
              <a:buFont typeface="Arial"/>
              <a:buNone/>
            </a:pPr>
            <a:r>
              <a:rPr b="1" i="0" lang="en-US" sz="3700" u="none" cap="none" strike="noStrike">
                <a:solidFill>
                  <a:srgbClr val="0198A3"/>
                </a:solidFill>
                <a:latin typeface="Montserrat"/>
                <a:ea typeface="Montserrat"/>
                <a:cs typeface="Montserrat"/>
                <a:sym typeface="Montserrat"/>
              </a:rPr>
              <a:t>(Selengkapnya Pada File Codingan)</a:t>
            </a:r>
            <a:endParaRPr b="1" i="0" sz="37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678721ff6f_0_8"/>
          <p:cNvSpPr txBox="1"/>
          <p:nvPr/>
        </p:nvSpPr>
        <p:spPr>
          <a:xfrm>
            <a:off x="1285500" y="1530175"/>
            <a:ext cx="9872100" cy="1964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A. Split Data Train dan Test</a:t>
            </a:r>
            <a:endParaRPr sz="1600">
              <a:solidFill>
                <a:schemeClr val="dk1"/>
              </a:solidFill>
            </a:endParaRPr>
          </a:p>
          <a:p>
            <a:pPr indent="457200" lvl="0" marL="0" marR="0" rtl="0" algn="just">
              <a:lnSpc>
                <a:spcPct val="165000"/>
              </a:lnSpc>
              <a:spcBef>
                <a:spcPts val="0"/>
              </a:spcBef>
              <a:spcAft>
                <a:spcPts val="0"/>
              </a:spcAft>
              <a:buClr>
                <a:srgbClr val="000000"/>
              </a:buClr>
              <a:buSzPts val="3000"/>
              <a:buFont typeface="Arial"/>
              <a:buNone/>
            </a:pPr>
            <a:r>
              <a:rPr lang="en-US" sz="1600">
                <a:solidFill>
                  <a:schemeClr val="dk1"/>
                </a:solidFill>
              </a:rPr>
              <a:t>Pada tahap ini kami membagi data dengan rasio data train dan data test sebesar 7:3 yang membagi 70% data sebagai data training dan 30% data sebagai data testing. Setelah itu dilakukan proses normalisasi, khususnya pada data training yang telah terbagi.</a:t>
            </a:r>
            <a:br>
              <a:rPr lang="en-US" sz="1600">
                <a:solidFill>
                  <a:schemeClr val="dk1"/>
                </a:solidFill>
              </a:rPr>
            </a:br>
            <a:endParaRPr b="0" i="0" sz="1600" u="none" cap="none" strike="noStrike">
              <a:solidFill>
                <a:schemeClr val="dk1"/>
              </a:solidFill>
              <a:latin typeface="Arial"/>
              <a:ea typeface="Arial"/>
              <a:cs typeface="Arial"/>
              <a:sym typeface="Arial"/>
            </a:endParaRPr>
          </a:p>
        </p:txBody>
      </p:sp>
      <p:sp>
        <p:nvSpPr>
          <p:cNvPr id="90" name="Google Shape;90;g2678721ff6f_0_8"/>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1. </a:t>
            </a:r>
            <a:r>
              <a:rPr b="1" lang="en-US" sz="3200">
                <a:solidFill>
                  <a:srgbClr val="0198A3"/>
                </a:solidFill>
                <a:latin typeface="Montserrat"/>
                <a:ea typeface="Montserrat"/>
                <a:cs typeface="Montserrat"/>
                <a:sym typeface="Montserrat"/>
              </a:rPr>
              <a:t>Modelling</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697a80b294_0_0"/>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1. </a:t>
            </a:r>
            <a:r>
              <a:rPr b="1" lang="en-US" sz="3200">
                <a:solidFill>
                  <a:srgbClr val="0198A3"/>
                </a:solidFill>
                <a:latin typeface="Montserrat"/>
                <a:ea typeface="Montserrat"/>
                <a:cs typeface="Montserrat"/>
                <a:sym typeface="Montserrat"/>
              </a:rPr>
              <a:t>Modelling</a:t>
            </a:r>
            <a:endParaRPr b="1" i="0" sz="3200" u="none" cap="none" strike="noStrike">
              <a:solidFill>
                <a:srgbClr val="0198A3"/>
              </a:solidFill>
              <a:latin typeface="Montserrat"/>
              <a:ea typeface="Montserrat"/>
              <a:cs typeface="Montserrat"/>
              <a:sym typeface="Montserrat"/>
            </a:endParaRPr>
          </a:p>
        </p:txBody>
      </p:sp>
      <p:pic>
        <p:nvPicPr>
          <p:cNvPr id="96" name="Google Shape;96;g2697a80b294_0_0"/>
          <p:cNvPicPr preferRelativeResize="0"/>
          <p:nvPr/>
        </p:nvPicPr>
        <p:blipFill>
          <a:blip r:embed="rId3">
            <a:alphaModFix/>
          </a:blip>
          <a:stretch>
            <a:fillRect/>
          </a:stretch>
        </p:blipFill>
        <p:spPr>
          <a:xfrm>
            <a:off x="1273225" y="1892300"/>
            <a:ext cx="4487598" cy="4487598"/>
          </a:xfrm>
          <a:prstGeom prst="rect">
            <a:avLst/>
          </a:prstGeom>
          <a:noFill/>
          <a:ln>
            <a:noFill/>
          </a:ln>
        </p:spPr>
      </p:pic>
      <p:pic>
        <p:nvPicPr>
          <p:cNvPr id="97" name="Google Shape;97;g2697a80b294_0_0"/>
          <p:cNvPicPr preferRelativeResize="0"/>
          <p:nvPr/>
        </p:nvPicPr>
        <p:blipFill>
          <a:blip r:embed="rId4">
            <a:alphaModFix/>
          </a:blip>
          <a:stretch>
            <a:fillRect/>
          </a:stretch>
        </p:blipFill>
        <p:spPr>
          <a:xfrm>
            <a:off x="6759125" y="1835750"/>
            <a:ext cx="4598452" cy="4600699"/>
          </a:xfrm>
          <a:prstGeom prst="rect">
            <a:avLst/>
          </a:prstGeom>
          <a:noFill/>
          <a:ln>
            <a:noFill/>
          </a:ln>
        </p:spPr>
      </p:pic>
      <p:sp>
        <p:nvSpPr>
          <p:cNvPr id="98" name="Google Shape;98;g2697a80b294_0_0"/>
          <p:cNvSpPr txBox="1"/>
          <p:nvPr/>
        </p:nvSpPr>
        <p:spPr>
          <a:xfrm>
            <a:off x="2097925" y="1371425"/>
            <a:ext cx="3000000" cy="431100"/>
          </a:xfrm>
          <a:prstGeom prst="rect">
            <a:avLst/>
          </a:prstGeom>
          <a:noFill/>
          <a:ln>
            <a:noFill/>
          </a:ln>
        </p:spPr>
        <p:txBody>
          <a:bodyPr anchorCtr="0" anchor="t" bIns="91425" lIns="91425" spcFirstLastPara="1" rIns="91425" wrap="square" tIns="91425">
            <a:spAutoFit/>
          </a:bodyPr>
          <a:lstStyle/>
          <a:p>
            <a:pPr indent="457200" lvl="0" marL="0" rtl="0" algn="l">
              <a:lnSpc>
                <a:spcPct val="165000"/>
              </a:lnSpc>
              <a:spcBef>
                <a:spcPts val="0"/>
              </a:spcBef>
              <a:spcAft>
                <a:spcPts val="0"/>
              </a:spcAft>
              <a:buNone/>
            </a:pPr>
            <a:r>
              <a:rPr lang="en-US" sz="1600">
                <a:solidFill>
                  <a:schemeClr val="dk1"/>
                </a:solidFill>
              </a:rPr>
              <a:t>Before Normalization</a:t>
            </a:r>
            <a:endParaRPr/>
          </a:p>
        </p:txBody>
      </p:sp>
      <p:sp>
        <p:nvSpPr>
          <p:cNvPr id="99" name="Google Shape;99;g2697a80b294_0_0"/>
          <p:cNvSpPr txBox="1"/>
          <p:nvPr/>
        </p:nvSpPr>
        <p:spPr>
          <a:xfrm>
            <a:off x="7558350" y="1281650"/>
            <a:ext cx="3000000" cy="431100"/>
          </a:xfrm>
          <a:prstGeom prst="rect">
            <a:avLst/>
          </a:prstGeom>
          <a:noFill/>
          <a:ln>
            <a:noFill/>
          </a:ln>
        </p:spPr>
        <p:txBody>
          <a:bodyPr anchorCtr="0" anchor="t" bIns="91425" lIns="91425" spcFirstLastPara="1" rIns="91425" wrap="square" tIns="91425">
            <a:spAutoFit/>
          </a:bodyPr>
          <a:lstStyle/>
          <a:p>
            <a:pPr indent="457200" lvl="0" marL="0" rtl="0" algn="l">
              <a:lnSpc>
                <a:spcPct val="165000"/>
              </a:lnSpc>
              <a:spcBef>
                <a:spcPts val="0"/>
              </a:spcBef>
              <a:spcAft>
                <a:spcPts val="0"/>
              </a:spcAft>
              <a:buNone/>
            </a:pPr>
            <a:r>
              <a:rPr lang="en-US" sz="1600">
                <a:solidFill>
                  <a:schemeClr val="dk1"/>
                </a:solidFill>
              </a:rPr>
              <a:t>After Normalization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2697a80b294_0_11"/>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1. </a:t>
            </a:r>
            <a:r>
              <a:rPr b="1" lang="en-US" sz="3200">
                <a:solidFill>
                  <a:srgbClr val="0198A3"/>
                </a:solidFill>
                <a:latin typeface="Montserrat"/>
                <a:ea typeface="Montserrat"/>
                <a:cs typeface="Montserrat"/>
                <a:sym typeface="Montserrat"/>
              </a:rPr>
              <a:t>Modelling</a:t>
            </a:r>
            <a:endParaRPr b="1" i="0" sz="3200" u="none" cap="none" strike="noStrike">
              <a:solidFill>
                <a:srgbClr val="0198A3"/>
              </a:solidFill>
              <a:latin typeface="Montserrat"/>
              <a:ea typeface="Montserrat"/>
              <a:cs typeface="Montserrat"/>
              <a:sym typeface="Montserrat"/>
            </a:endParaRPr>
          </a:p>
        </p:txBody>
      </p:sp>
      <p:sp>
        <p:nvSpPr>
          <p:cNvPr id="105" name="Google Shape;105;g2697a80b294_0_11"/>
          <p:cNvSpPr txBox="1"/>
          <p:nvPr/>
        </p:nvSpPr>
        <p:spPr>
          <a:xfrm>
            <a:off x="1285500" y="1530175"/>
            <a:ext cx="9872100" cy="15576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A. Split Data Train dan Test</a:t>
            </a:r>
            <a:endParaRPr sz="1600">
              <a:solidFill>
                <a:schemeClr val="dk1"/>
              </a:solidFill>
            </a:endParaRPr>
          </a:p>
          <a:p>
            <a:pPr indent="457200" lvl="0" marL="0" marR="0" rtl="0" algn="just">
              <a:lnSpc>
                <a:spcPct val="165000"/>
              </a:lnSpc>
              <a:spcBef>
                <a:spcPts val="0"/>
              </a:spcBef>
              <a:spcAft>
                <a:spcPts val="0"/>
              </a:spcAft>
              <a:buClr>
                <a:srgbClr val="000000"/>
              </a:buClr>
              <a:buSzPts val="3000"/>
              <a:buFont typeface="Arial"/>
              <a:buNone/>
            </a:pPr>
            <a:r>
              <a:rPr lang="en-US" sz="1600">
                <a:solidFill>
                  <a:schemeClr val="dk1"/>
                </a:solidFill>
              </a:rPr>
              <a:t>Selain itu dilakukan juga sampling untuk mengatasi class yang tidak seimbang. Berdasarkan proporsi datanya, disini kami memutuskan untuk menggunakan teknik undersampling yang mengubah proporsi data menyesuaikan class terkecil sehingga jumlah data berubah dari 176400 menjadi 43394.</a:t>
            </a:r>
            <a:endParaRPr b="0" i="0" sz="1600" u="none" cap="none" strike="noStrike">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g265f130b859_0_63"/>
          <p:cNvSpPr txBox="1"/>
          <p:nvPr/>
        </p:nvSpPr>
        <p:spPr>
          <a:xfrm>
            <a:off x="1285500" y="1530175"/>
            <a:ext cx="9872100" cy="35895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B</a:t>
            </a:r>
            <a:r>
              <a:rPr b="0" i="0" lang="en-US" sz="1600" u="none" cap="none" strike="noStrike">
                <a:solidFill>
                  <a:schemeClr val="dk1"/>
                </a:solidFill>
                <a:latin typeface="Arial"/>
                <a:ea typeface="Arial"/>
                <a:cs typeface="Arial"/>
                <a:sym typeface="Arial"/>
              </a:rPr>
              <a:t>. </a:t>
            </a:r>
            <a:r>
              <a:rPr lang="en-US" sz="1600">
                <a:solidFill>
                  <a:schemeClr val="dk1"/>
                </a:solidFill>
              </a:rPr>
              <a:t>Modelling</a:t>
            </a:r>
            <a:endParaRPr b="0" i="0" sz="1600" u="none" cap="none" strike="noStrike">
              <a:solidFill>
                <a:schemeClr val="dk1"/>
              </a:solidFill>
              <a:latin typeface="Arial"/>
              <a:ea typeface="Arial"/>
              <a:cs typeface="Arial"/>
              <a:sym typeface="Arial"/>
            </a:endParaRPr>
          </a:p>
          <a:p>
            <a:pPr indent="0" lvl="0" marL="0" marR="0" rtl="0" algn="l">
              <a:lnSpc>
                <a:spcPct val="165000"/>
              </a:lnSpc>
              <a:spcBef>
                <a:spcPts val="0"/>
              </a:spcBef>
              <a:spcAft>
                <a:spcPts val="0"/>
              </a:spcAft>
              <a:buNone/>
            </a:pPr>
            <a:r>
              <a:rPr lang="en-US" sz="1600">
                <a:solidFill>
                  <a:schemeClr val="dk1"/>
                </a:solidFill>
              </a:rPr>
              <a:t>	Berikut adalah beberapa algoritma modelling yang kami uji coba:</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rabicPeriod"/>
            </a:pPr>
            <a:r>
              <a:rPr lang="en-US" sz="1600">
                <a:solidFill>
                  <a:schemeClr val="dk1"/>
                </a:solidFill>
              </a:rPr>
              <a:t>Logistic Regression</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rabicPeriod"/>
            </a:pPr>
            <a:r>
              <a:rPr lang="en-US" sz="1600">
                <a:solidFill>
                  <a:schemeClr val="dk1"/>
                </a:solidFill>
              </a:rPr>
              <a:t>K Nearest Neighbors</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rabicPeriod"/>
            </a:pPr>
            <a:r>
              <a:rPr lang="en-US" sz="1600">
                <a:solidFill>
                  <a:schemeClr val="dk1"/>
                </a:solidFill>
              </a:rPr>
              <a:t>Decision Tree Classifier</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rabicPeriod"/>
            </a:pPr>
            <a:r>
              <a:rPr lang="en-US" sz="1600">
                <a:solidFill>
                  <a:schemeClr val="dk1"/>
                </a:solidFill>
              </a:rPr>
              <a:t>Random Forest Classifier</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rabicPeriod"/>
            </a:pPr>
            <a:r>
              <a:rPr lang="en-US" sz="1600">
                <a:solidFill>
                  <a:schemeClr val="dk1"/>
                </a:solidFill>
              </a:rPr>
              <a:t>AdaBoost Classifier</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rabicPeriod"/>
            </a:pPr>
            <a:r>
              <a:rPr lang="en-US" sz="1600">
                <a:solidFill>
                  <a:schemeClr val="dk1"/>
                </a:solidFill>
              </a:rPr>
              <a:t>XGBoost</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b="0" i="0" sz="1600" u="none" cap="none" strike="noStrike">
              <a:solidFill>
                <a:schemeClr val="dk1"/>
              </a:solidFill>
              <a:latin typeface="Arial"/>
              <a:ea typeface="Arial"/>
              <a:cs typeface="Arial"/>
              <a:sym typeface="Arial"/>
            </a:endParaRPr>
          </a:p>
        </p:txBody>
      </p:sp>
      <p:sp>
        <p:nvSpPr>
          <p:cNvPr id="111" name="Google Shape;111;g265f130b859_0_63"/>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1. </a:t>
            </a:r>
            <a:r>
              <a:rPr b="1" lang="en-US" sz="3200">
                <a:solidFill>
                  <a:srgbClr val="0198A3"/>
                </a:solidFill>
                <a:latin typeface="Montserrat"/>
                <a:ea typeface="Montserrat"/>
                <a:cs typeface="Montserrat"/>
                <a:sym typeface="Montserrat"/>
              </a:rPr>
              <a:t>Modelling</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2697a80b294_0_20"/>
          <p:cNvSpPr txBox="1"/>
          <p:nvPr/>
        </p:nvSpPr>
        <p:spPr>
          <a:xfrm>
            <a:off x="1299975" y="1356550"/>
            <a:ext cx="9872100" cy="56214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C &amp; D</a:t>
            </a:r>
            <a:r>
              <a:rPr b="0" i="0" lang="en-US" sz="1600" u="none" cap="none" strike="noStrike">
                <a:solidFill>
                  <a:schemeClr val="dk1"/>
                </a:solidFill>
                <a:latin typeface="Arial"/>
                <a:ea typeface="Arial"/>
                <a:cs typeface="Arial"/>
                <a:sym typeface="Arial"/>
              </a:rPr>
              <a:t>. </a:t>
            </a:r>
            <a:r>
              <a:rPr lang="en-US" sz="1600">
                <a:solidFill>
                  <a:schemeClr val="dk1"/>
                </a:solidFill>
              </a:rPr>
              <a:t>Model Evaluation</a:t>
            </a:r>
            <a:endParaRPr b="0" i="0" sz="1600" u="none" cap="none" strike="noStrike">
              <a:solidFill>
                <a:schemeClr val="dk1"/>
              </a:solidFill>
              <a:latin typeface="Arial"/>
              <a:ea typeface="Arial"/>
              <a:cs typeface="Arial"/>
              <a:sym typeface="Arial"/>
            </a:endParaRPr>
          </a:p>
          <a:p>
            <a:pPr indent="0" lvl="0" marL="0" marR="0" rtl="0" algn="l">
              <a:lnSpc>
                <a:spcPct val="165000"/>
              </a:lnSpc>
              <a:spcBef>
                <a:spcPts val="0"/>
              </a:spcBef>
              <a:spcAft>
                <a:spcPts val="0"/>
              </a:spcAft>
              <a:buNone/>
            </a:pPr>
            <a:r>
              <a:rPr lang="en-US" sz="1600">
                <a:solidFill>
                  <a:schemeClr val="dk1"/>
                </a:solidFill>
              </a:rPr>
              <a:t>	Dari beberapa model yang telah disebutkan sebelumnya, telah dilakukan uji coba untuk mengatahui hasil evaluasi dari setiap model dan Decision Tree menjadi pilihan terbaik diantara model lainnya, dengan hasil evaluasi sebagai berikut:</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Accuracy (Test Set): 0.84</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Precision (Test Set): 0.43</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Recall (Test Set): 0.86</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F1-Score (Test Set): 0.57</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roc_auc (Train-Proba): 0.98</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roc_auc (Test-Proba): 0.84</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Recall (crossval train): 0.998214029512192</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Recall (crossval test): 0.8673089639248779</a:t>
            </a:r>
            <a:endParaRPr sz="1600">
              <a:solidFill>
                <a:schemeClr val="dk1"/>
              </a:solidFill>
            </a:endParaRPr>
          </a:p>
          <a:p>
            <a:pPr indent="0" lvl="0" marL="0" marR="0" rtl="0" algn="l">
              <a:lnSpc>
                <a:spcPct val="165000"/>
              </a:lnSpc>
              <a:spcBef>
                <a:spcPts val="0"/>
              </a:spcBef>
              <a:spcAft>
                <a:spcPts val="0"/>
              </a:spcAft>
              <a:buNone/>
            </a:pPr>
            <a:r>
              <a:rPr lang="en-US" sz="1600">
                <a:solidFill>
                  <a:schemeClr val="dk1"/>
                </a:solidFill>
              </a:rPr>
              <a:t>Evaluasi difokuskan kepada recall yang menjadi metric utama yang kami pertimbangkan pada kasus ini.</a:t>
            </a:r>
            <a:endParaRPr sz="1600">
              <a:solidFill>
                <a:schemeClr val="dk1"/>
              </a:solidFill>
            </a:endParaRPr>
          </a:p>
          <a:p>
            <a:pPr indent="0" lvl="0" marL="0" marR="0" rtl="0" algn="l">
              <a:lnSpc>
                <a:spcPct val="165000"/>
              </a:lnSpc>
              <a:spcBef>
                <a:spcPts val="0"/>
              </a:spcBef>
              <a:spcAft>
                <a:spcPts val="0"/>
              </a:spcAft>
              <a:buNone/>
            </a:pPr>
            <a:r>
              <a:t/>
            </a:r>
            <a:endParaRPr sz="1600">
              <a:solidFill>
                <a:schemeClr val="dk1"/>
              </a:solidFill>
            </a:endParaRPr>
          </a:p>
        </p:txBody>
      </p:sp>
      <p:sp>
        <p:nvSpPr>
          <p:cNvPr id="117" name="Google Shape;117;g2697a80b294_0_20"/>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1. </a:t>
            </a:r>
            <a:r>
              <a:rPr b="1" lang="en-US" sz="3200">
                <a:solidFill>
                  <a:srgbClr val="0198A3"/>
                </a:solidFill>
                <a:latin typeface="Montserrat"/>
                <a:ea typeface="Montserrat"/>
                <a:cs typeface="Montserrat"/>
                <a:sym typeface="Montserrat"/>
              </a:rPr>
              <a:t>Modelling</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